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57" r:id="rId3"/>
    <p:sldId id="357" r:id="rId4"/>
    <p:sldId id="361" r:id="rId5"/>
    <p:sldId id="362" r:id="rId6"/>
    <p:sldId id="258" r:id="rId7"/>
    <p:sldId id="356" r:id="rId8"/>
    <p:sldId id="347" r:id="rId9"/>
    <p:sldId id="359" r:id="rId10"/>
    <p:sldId id="349" r:id="rId11"/>
    <p:sldId id="350" r:id="rId12"/>
    <p:sldId id="360" r:id="rId13"/>
    <p:sldId id="363" r:id="rId14"/>
    <p:sldId id="364" r:id="rId15"/>
    <p:sldId id="365" r:id="rId16"/>
    <p:sldId id="366" r:id="rId17"/>
    <p:sldId id="355" r:id="rId18"/>
  </p:sldIdLst>
  <p:sldSz cx="9144000" cy="5143500" type="screen16x9"/>
  <p:notesSz cx="6858000" cy="9144000"/>
  <p:embeddedFontLst>
    <p:embeddedFont>
      <p:font typeface="Averia Libre" panose="020B0604020202020204" charset="0"/>
      <p:regular r:id="rId20"/>
      <p:bold r:id="rId21"/>
      <p:italic r:id="rId22"/>
      <p:boldItalic r:id="rId23"/>
    </p:embeddedFont>
    <p:embeddedFont>
      <p:font typeface="Cambay" panose="020B0604020202020204" charset="0"/>
      <p:regular r:id="rId24"/>
      <p:bold r:id="rId25"/>
      <p:italic r:id="rId26"/>
      <p:boldItalic r:id="rId27"/>
    </p:embeddedFont>
    <p:embeddedFont>
      <p:font typeface="DM Serif Tex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4B2B0D-6317-4B09-A658-D4B1BFB3CE2C}">
  <a:tblStyle styleId="{374B2B0D-6317-4B09-A658-D4B1BFB3C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06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21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0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51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6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8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17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51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6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10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9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73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8953326">
            <a:off x="-487738" y="-262179"/>
            <a:ext cx="1290974" cy="129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4">
            <a:off x="3826789" y="4430947"/>
            <a:ext cx="1301204" cy="130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 amt="66000"/>
          </a:blip>
          <a:srcRect/>
          <a:stretch/>
        </p:blipFill>
        <p:spPr>
          <a:xfrm rot="-487112">
            <a:off x="3690080" y="429499"/>
            <a:ext cx="633792" cy="6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3">
            <a:off x="8440039" y="4295079"/>
            <a:ext cx="971953" cy="9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6512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73825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rot="10800000" flipH="1">
            <a:off x="2285950" y="382642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7">
            <a:off x="7826036" y="-354560"/>
            <a:ext cx="1583266" cy="15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-4516150">
            <a:off x="-349807" y="-274908"/>
            <a:ext cx="1423990" cy="142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-487133">
            <a:off x="8273767" y="660130"/>
            <a:ext cx="1055868" cy="10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-76613" y="74926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205075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205075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5881900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5881900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2205075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205075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/>
          </p:nvPr>
        </p:nvSpPr>
        <p:spPr>
          <a:xfrm>
            <a:off x="5881900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5881900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/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3875" y="-693050"/>
            <a:ext cx="3054025" cy="2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l="15266" t="3832" r="9641" b="5125"/>
          <a:stretch/>
        </p:blipFill>
        <p:spPr>
          <a:xfrm flipH="1">
            <a:off x="7911086" y="13911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 amt="31000"/>
          </a:blip>
          <a:srcRect t="34167"/>
          <a:stretch/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flipH="1">
            <a:off x="-1294302" y="3453625"/>
            <a:ext cx="3059725" cy="2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7">
            <a:alphaModFix amt="79000"/>
          </a:blip>
          <a:srcRect l="15266" t="3832" r="9641" b="5125"/>
          <a:stretch/>
        </p:blipFill>
        <p:spPr>
          <a:xfrm flipH="1">
            <a:off x="943574" y="40013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8">
            <a:alphaModFix amt="75000"/>
          </a:blip>
          <a:srcRect/>
          <a:stretch/>
        </p:blipFill>
        <p:spPr>
          <a:xfrm rot="-487125">
            <a:off x="135862" y="102876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9">
            <a:alphaModFix amt="75000"/>
          </a:blip>
          <a:srcRect/>
          <a:stretch/>
        </p:blipFill>
        <p:spPr>
          <a:xfrm rot="-2529436">
            <a:off x="8115612" y="3871094"/>
            <a:ext cx="877614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2246400" y="156660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2246400" y="2408400"/>
            <a:ext cx="46512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 rot="10800000">
            <a:off x="2254826" y="-58523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-103549" y="-171449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9779565">
            <a:off x="-318074" y="3920268"/>
            <a:ext cx="1583266" cy="15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6867998">
            <a:off x="7776478" y="3931782"/>
            <a:ext cx="1588296" cy="158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9174797">
            <a:off x="-472517" y="3533564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10702993">
            <a:off x="8324472" y="3410938"/>
            <a:ext cx="978885" cy="9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/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4">
            <a:alphaModFix amt="87000"/>
          </a:blip>
          <a:srcRect/>
          <a:stretch/>
        </p:blipFill>
        <p:spPr>
          <a:xfrm rot="-117636" flipH="1">
            <a:off x="-836824" y="-782924"/>
            <a:ext cx="3037322" cy="303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4516150" flipH="1">
            <a:off x="6777356" y="2981482"/>
            <a:ext cx="3250139" cy="325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6">
            <a:alphaModFix amt="69000"/>
          </a:blip>
          <a:srcRect/>
          <a:stretch/>
        </p:blipFill>
        <p:spPr>
          <a:xfrm rot="487122" flipH="1">
            <a:off x="2317517" y="-374933"/>
            <a:ext cx="1005191" cy="100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 rot="487143" flipH="1">
            <a:off x="6242368" y="4449328"/>
            <a:ext cx="907356" cy="90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8">
            <a:alphaModFix amt="60000"/>
          </a:blip>
          <a:srcRect/>
          <a:stretch/>
        </p:blipFill>
        <p:spPr>
          <a:xfrm rot="-487117">
            <a:off x="6773980" y="8406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9">
            <a:alphaModFix amt="60000"/>
          </a:blip>
          <a:srcRect/>
          <a:stretch/>
        </p:blipFill>
        <p:spPr>
          <a:xfrm rot="-487117">
            <a:off x="1573330" y="3945794"/>
            <a:ext cx="223202" cy="2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93" r:id="rId5"/>
    <p:sldLayoutId id="2147483698" r:id="rId6"/>
    <p:sldLayoutId id="214748369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7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57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5" name="Google Shape;565;p57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7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57"/>
          <p:cNvPicPr preferRelativeResize="0"/>
          <p:nvPr/>
        </p:nvPicPr>
        <p:blipFill rotWithShape="1">
          <a:blip r:embed="rId4">
            <a:alphaModFix amt="84000"/>
          </a:blip>
          <a:srcRect/>
          <a:stretch/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7"/>
          <p:cNvPicPr preferRelativeResize="0"/>
          <p:nvPr/>
        </p:nvPicPr>
        <p:blipFill rotWithShape="1">
          <a:blip r:embed="rId4">
            <a:alphaModFix amt="66000"/>
          </a:blip>
          <a:srcRect/>
          <a:stretch/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7"/>
          <p:cNvSpPr txBox="1">
            <a:spLocks noGrp="1"/>
          </p:cNvSpPr>
          <p:nvPr>
            <p:ph type="ctrTitle"/>
          </p:nvPr>
        </p:nvSpPr>
        <p:spPr>
          <a:xfrm>
            <a:off x="620005" y="1269304"/>
            <a:ext cx="5125402" cy="2441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400" b="0" dirty="0"/>
              <a:t>Predicción de la prevalencia de trastornos mentales y consumo de ansiolíticos</a:t>
            </a:r>
            <a:endParaRPr lang="es-ES" sz="4400" dirty="0">
              <a:solidFill>
                <a:schemeClr val="lt2"/>
              </a:solidFill>
            </a:endParaRPr>
          </a:p>
        </p:txBody>
      </p:sp>
      <p:sp>
        <p:nvSpPr>
          <p:cNvPr id="583" name="Google Shape;583;p57"/>
          <p:cNvSpPr txBox="1">
            <a:spLocks noGrp="1"/>
          </p:cNvSpPr>
          <p:nvPr>
            <p:ph type="subTitle" idx="1"/>
          </p:nvPr>
        </p:nvSpPr>
        <p:spPr>
          <a:xfrm>
            <a:off x="190390" y="4524273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Celia Cabello Navarro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en The Bridge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4571999" y="1087257"/>
            <a:ext cx="4507580" cy="2968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Y…¿En España?</a:t>
            </a:r>
            <a:br>
              <a:rPr lang="es-ES" sz="2800" dirty="0"/>
            </a:br>
            <a:r>
              <a:rPr lang="es-ES" sz="2800" dirty="0"/>
              <a:t>¿Cómo afectan los factores sociales y económicos a la salud mental?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4D5920E-53A5-427B-E4D3-1E6C23486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r="-3" b="7285"/>
          <a:stretch/>
        </p:blipFill>
        <p:spPr>
          <a:xfrm>
            <a:off x="-414765" y="1087257"/>
            <a:ext cx="4490696" cy="30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47331E-F711-02F6-E8FD-780A760B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9102"/>
            <a:ext cx="4666642" cy="2025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52B5CE-716A-D696-4665-D7A07564C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37" y="587294"/>
            <a:ext cx="4680394" cy="9286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86EF23-4536-9339-5B14-7FE96C4FD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249" y="3966522"/>
            <a:ext cx="5486751" cy="10329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606ED8-7364-CE77-196D-10D47D6FA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38845"/>
            <a:ext cx="9144000" cy="1905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3D4B71-5CC8-1ACF-BD3A-5B6AF55DD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87975"/>
            <a:ext cx="3475230" cy="1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91D24B-5297-2EF3-31D9-718A51B08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62" y="1006292"/>
            <a:ext cx="7637274" cy="39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CE0C2A-8E3D-3819-3149-2CC9411A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436" y="971190"/>
            <a:ext cx="5849179" cy="40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42A502D-FCC9-8B5B-EF85-C00F8AED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39" y="1151250"/>
            <a:ext cx="8838717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Modelo ARIMA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1A72D9D-3BFD-4B4E-7606-8DCD3FA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8" y="1184276"/>
            <a:ext cx="6984360" cy="2910150"/>
          </a:xfrm>
          <a:prstGeom prst="rect">
            <a:avLst/>
          </a:prstGeom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5E3C5C72-BC4E-C28C-B97C-03D77F23A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19826"/>
              </p:ext>
            </p:extLst>
          </p:nvPr>
        </p:nvGraphicFramePr>
        <p:xfrm>
          <a:off x="6725882" y="1831757"/>
          <a:ext cx="2100618" cy="1664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50309">
                  <a:extLst>
                    <a:ext uri="{9D8B030D-6E8A-4147-A177-3AD203B41FA5}">
                      <a16:colId xmlns:a16="http://schemas.microsoft.com/office/drawing/2014/main" val="2315342357"/>
                    </a:ext>
                  </a:extLst>
                </a:gridCol>
                <a:gridCol w="1050309">
                  <a:extLst>
                    <a:ext uri="{9D8B030D-6E8A-4147-A177-3AD203B41FA5}">
                      <a16:colId xmlns:a16="http://schemas.microsoft.com/office/drawing/2014/main" val="1245673372"/>
                    </a:ext>
                  </a:extLst>
                </a:gridCol>
              </a:tblGrid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00466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63380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9940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9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109382" y="391834"/>
            <a:ext cx="6925231" cy="53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¿Cómo nos pueden ayudar estos modelos? </a:t>
            </a:r>
            <a:endParaRPr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C93D11-10DF-7F2F-8BBA-95A2134E25A4}"/>
              </a:ext>
            </a:extLst>
          </p:cNvPr>
          <p:cNvSpPr txBox="1"/>
          <p:nvPr/>
        </p:nvSpPr>
        <p:spPr>
          <a:xfrm>
            <a:off x="1301725" y="1562477"/>
            <a:ext cx="6540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Identificar factores de riesgo y tendencias en la salud mental y consumo de psicofármacos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Prever la necesidad de servicios de salud mental en un país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Diseñar programas específicos de prevención y tratamiento 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Planificar la distribución de recursos en el sistema de salud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3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Gracias por vuestra atención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2" name="Marcador de contenido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BA4AB38C-FED1-FE08-BBAE-56DAFCBF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07" y="1214736"/>
            <a:ext cx="3796185" cy="37961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1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 capítulos anteriores…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3917D2E-0582-E35A-2171-74B9716E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49" y="1017725"/>
            <a:ext cx="5390502" cy="3850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3E9E6D-4DC6-E57F-33B2-D6BA551A5F64}"/>
              </a:ext>
            </a:extLst>
          </p:cNvPr>
          <p:cNvSpPr txBox="1"/>
          <p:nvPr/>
        </p:nvSpPr>
        <p:spPr>
          <a:xfrm>
            <a:off x="4572000" y="1302076"/>
            <a:ext cx="4394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Factores demográficos y económicos:</a:t>
            </a:r>
          </a:p>
          <a:p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PIB (Producto Interior Bruto)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Tamaño de la población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Tasa de empleo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Periodo de tiempo (año)</a:t>
            </a:r>
          </a:p>
        </p:txBody>
      </p:sp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9CCEE2F9-4814-6E47-6343-61A20D5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1" y="1026547"/>
            <a:ext cx="4292085" cy="32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1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743E325-A632-6C39-9A44-413A398D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3452"/>
            <a:ext cx="4357845" cy="326838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50081E33-371B-6E6B-1C34-A2DB25A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81" y="1263452"/>
            <a:ext cx="4357846" cy="32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6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C1094D9-3095-F948-B8CD-6A4A357E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2" y="1263453"/>
            <a:ext cx="7122695" cy="328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1171187" y="171711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4832425" y="172294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4832437" y="327499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1155600" y="326331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9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156675" y="1891389"/>
            <a:ext cx="2619138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Regresión lineal y regresión polinómica</a:t>
            </a:r>
            <a:endParaRPr dirty="0"/>
          </a:p>
        </p:txBody>
      </p:sp>
      <p:sp>
        <p:nvSpPr>
          <p:cNvPr id="602" name="Google Shape;602;p59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2156675" y="3461150"/>
            <a:ext cx="2619138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Ensembles: Random Forest y ADABoost</a:t>
            </a:r>
            <a:endParaRPr dirty="0"/>
          </a:p>
        </p:txBody>
      </p:sp>
      <p:sp>
        <p:nvSpPr>
          <p:cNvPr id="603" name="Google Shape;603;p59"/>
          <p:cNvSpPr txBox="1">
            <a:spLocks noGrp="1"/>
          </p:cNvSpPr>
          <p:nvPr>
            <p:ph type="subTitle" idx="8"/>
          </p:nvPr>
        </p:nvSpPr>
        <p:spPr>
          <a:xfrm>
            <a:off x="2205075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59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29974" y="3526751"/>
            <a:ext cx="2455837" cy="437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Learning: Redes neuronales</a:t>
            </a:r>
            <a:endParaRPr dirty="0"/>
          </a:p>
        </p:txBody>
      </p:sp>
      <p:sp>
        <p:nvSpPr>
          <p:cNvPr id="605" name="Google Shape;605;p59"/>
          <p:cNvSpPr txBox="1">
            <a:spLocks noGrp="1"/>
          </p:cNvSpPr>
          <p:nvPr>
            <p:ph type="subTitle" idx="14"/>
          </p:nvPr>
        </p:nvSpPr>
        <p:spPr>
          <a:xfrm>
            <a:off x="5881900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59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7" name="Google Shape;607;p59"/>
          <p:cNvSpPr txBox="1">
            <a:spLocks noGrp="1"/>
          </p:cNvSpPr>
          <p:nvPr>
            <p:ph type="subTitle" idx="1"/>
          </p:nvPr>
        </p:nvSpPr>
        <p:spPr>
          <a:xfrm>
            <a:off x="2205075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59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5881900" y="1849299"/>
            <a:ext cx="2629802" cy="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dirty="0"/>
          </a:p>
        </p:txBody>
      </p:sp>
      <p:sp>
        <p:nvSpPr>
          <p:cNvPr id="609" name="Google Shape;609;p59"/>
          <p:cNvSpPr txBox="1">
            <a:spLocks noGrp="1"/>
          </p:cNvSpPr>
          <p:nvPr>
            <p:ph type="subTitle" idx="5"/>
          </p:nvPr>
        </p:nvSpPr>
        <p:spPr>
          <a:xfrm>
            <a:off x="5881900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59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1" name="Google Shape;611;p5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2" name="Google Shape;612;p59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3" name="Google Shape;613;p5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Modelos entrenados</a:t>
            </a:r>
            <a:endParaRPr dirty="0">
              <a:solidFill>
                <a:schemeClr val="dk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2246400" y="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Resultados de los modelos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C95B5D3-A11A-FD47-78E1-B3073FECC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12" y="905647"/>
            <a:ext cx="5458575" cy="4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18763" y="196514"/>
            <a:ext cx="5706474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Random Forest: Hiperparámetros</a:t>
            </a:r>
            <a:endParaRPr sz="2800" dirty="0"/>
          </a:p>
        </p:txBody>
      </p:sp>
      <p:pic>
        <p:nvPicPr>
          <p:cNvPr id="4" name="Imagen 3" descr="Gráfico, Gráfico de líneas, Gráfico de cajas y bigotes&#10;&#10;Descripción generada automáticamente">
            <a:extLst>
              <a:ext uri="{FF2B5EF4-FFF2-40B4-BE49-F238E27FC236}">
                <a16:creationId xmlns:a16="http://schemas.microsoft.com/office/drawing/2014/main" id="{02EB8401-8E41-74D3-70CD-16CAE54B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9" y="1134026"/>
            <a:ext cx="4956321" cy="3717241"/>
          </a:xfrm>
          <a:prstGeom prst="rect">
            <a:avLst/>
          </a:prstGeom>
        </p:spPr>
      </p:pic>
      <p:sp>
        <p:nvSpPr>
          <p:cNvPr id="7" name="Google Shape;682;p62">
            <a:extLst>
              <a:ext uri="{FF2B5EF4-FFF2-40B4-BE49-F238E27FC236}">
                <a16:creationId xmlns:a16="http://schemas.microsoft.com/office/drawing/2014/main" id="{2FA3375B-73D9-B486-B412-0F84BB4555D5}"/>
              </a:ext>
            </a:extLst>
          </p:cNvPr>
          <p:cNvSpPr txBox="1">
            <a:spLocks/>
          </p:cNvSpPr>
          <p:nvPr/>
        </p:nvSpPr>
        <p:spPr>
          <a:xfrm>
            <a:off x="4381605" y="2633297"/>
            <a:ext cx="5706474" cy="71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erif Text"/>
              <a:buNone/>
              <a:defRPr sz="4500" b="1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Max. Score = 0.87</a:t>
            </a:r>
          </a:p>
        </p:txBody>
      </p:sp>
    </p:spTree>
    <p:extLst>
      <p:ext uri="{BB962C8B-B14F-4D97-AF65-F5344CB8AC3E}">
        <p14:creationId xmlns:p14="http://schemas.microsoft.com/office/powerpoint/2010/main" val="296552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616493" y="357746"/>
            <a:ext cx="5911011" cy="372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Random Forest: Feature Importance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917D6CE3-D942-E372-89F5-0383469E8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087" y="1075716"/>
            <a:ext cx="5111824" cy="38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9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stel Watercolor Mental Health Clinic by Slidesgo">
  <a:themeElements>
    <a:clrScheme name="Simple Light">
      <a:dk1>
        <a:srgbClr val="000000"/>
      </a:dk1>
      <a:lt1>
        <a:srgbClr val="F5F0EC"/>
      </a:lt1>
      <a:dk2>
        <a:srgbClr val="659DA9"/>
      </a:dk2>
      <a:lt2>
        <a:srgbClr val="EDCB69"/>
      </a:lt2>
      <a:accent1>
        <a:srgbClr val="385A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209</Words>
  <Application>Microsoft Office PowerPoint</Application>
  <PresentationFormat>Presentación en pantalla (16:9)</PresentationFormat>
  <Paragraphs>51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DM Serif Text</vt:lpstr>
      <vt:lpstr>Cambay</vt:lpstr>
      <vt:lpstr>Averia Libre</vt:lpstr>
      <vt:lpstr>Arial</vt:lpstr>
      <vt:lpstr>Pastel Watercolor Mental Health Clinic by Slidesgo</vt:lpstr>
      <vt:lpstr>Predicción de la prevalencia de trastornos mentales y consumo de ansiolíticos</vt:lpstr>
      <vt:lpstr>En capítulos anteriores…</vt:lpstr>
      <vt:lpstr>Prevalencia... ¿Qué podría predecirla?</vt:lpstr>
      <vt:lpstr>Prevalencia... ¿Qué podría predecirla?</vt:lpstr>
      <vt:lpstr>Prevalencia... ¿Qué podría predecirla?</vt:lpstr>
      <vt:lpstr>Regresión lineal y regresión polinómica</vt:lpstr>
      <vt:lpstr>Resultados de los modelos</vt:lpstr>
      <vt:lpstr>Random Forest: Hiperparámetros</vt:lpstr>
      <vt:lpstr>Random Forest: Feature Importance</vt:lpstr>
      <vt:lpstr>Y…¿En España? ¿Cómo afectan los factores sociales y económicos a la salud mental?</vt:lpstr>
      <vt:lpstr>Presentación de PowerPoint</vt:lpstr>
      <vt:lpstr>Consumo de Ansiolíticos en España</vt:lpstr>
      <vt:lpstr>Consumo de Ansiolíticos en España</vt:lpstr>
      <vt:lpstr>Consumo de Ansiolíticos en España</vt:lpstr>
      <vt:lpstr>Modelo ARIMA</vt:lpstr>
      <vt:lpstr>¿Cómo nos pueden ayudar estos modelos? </vt:lpstr>
      <vt:lpstr>Gracias por vuestra atención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Analysis: Diferencias en Salud Mental</dc:title>
  <dc:creator>Celia</dc:creator>
  <cp:lastModifiedBy>CELIA CABELLO NAVARRO</cp:lastModifiedBy>
  <cp:revision>4</cp:revision>
  <dcterms:modified xsi:type="dcterms:W3CDTF">2023-02-23T14:18:08Z</dcterms:modified>
</cp:coreProperties>
</file>